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</p:sldMasterIdLst>
  <p:notesMasterIdLst>
    <p:notesMasterId r:id="rId27"/>
  </p:notesMasterIdLst>
  <p:handoutMasterIdLst>
    <p:handoutMasterId r:id="rId28"/>
  </p:handoutMasterIdLst>
  <p:sldIdLst>
    <p:sldId id="256" r:id="rId2"/>
    <p:sldId id="303" r:id="rId3"/>
    <p:sldId id="304" r:id="rId4"/>
    <p:sldId id="305" r:id="rId5"/>
    <p:sldId id="307" r:id="rId6"/>
    <p:sldId id="300" r:id="rId7"/>
    <p:sldId id="290" r:id="rId8"/>
    <p:sldId id="309" r:id="rId9"/>
    <p:sldId id="302" r:id="rId10"/>
    <p:sldId id="258" r:id="rId11"/>
    <p:sldId id="257" r:id="rId12"/>
    <p:sldId id="310" r:id="rId13"/>
    <p:sldId id="278" r:id="rId14"/>
    <p:sldId id="295" r:id="rId15"/>
    <p:sldId id="280" r:id="rId16"/>
    <p:sldId id="296" r:id="rId17"/>
    <p:sldId id="281" r:id="rId18"/>
    <p:sldId id="311" r:id="rId19"/>
    <p:sldId id="282" r:id="rId20"/>
    <p:sldId id="270" r:id="rId21"/>
    <p:sldId id="283" r:id="rId22"/>
    <p:sldId id="294" r:id="rId23"/>
    <p:sldId id="291" r:id="rId24"/>
    <p:sldId id="277" r:id="rId25"/>
    <p:sldId id="272" r:id="rId26"/>
  </p:sldIdLst>
  <p:sldSz cx="9144000" cy="6858000" type="screen4x3"/>
  <p:notesSz cx="7099300" cy="10234613"/>
  <p:custShowLst>
    <p:custShow name="Seminar Sozialhilfe / 1" id="0">
      <p:sldLst>
        <p:sld r:id="rId2"/>
        <p:sld r:id="rId11"/>
      </p:sldLst>
    </p:custShow>
  </p:custShowLst>
  <p:defaultTextStyle>
    <a:defPPr>
      <a:defRPr lang="de-DE"/>
    </a:defPPr>
    <a:lvl1pPr algn="l" rtl="0" fontAlgn="base">
      <a:spcBef>
        <a:spcPct val="50000"/>
      </a:spcBef>
      <a:spcAft>
        <a:spcPct val="0"/>
      </a:spcAft>
      <a:defRPr sz="600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600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600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600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600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600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600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600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600" kern="1200">
        <a:solidFill>
          <a:schemeClr val="tx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scaleToFitPaper="1" frameSlides="1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D1D1D1"/>
    <a:srgbClr val="E6FAE9"/>
    <a:srgbClr val="F4DFD0"/>
    <a:srgbClr val="B0B0B0"/>
    <a:srgbClr val="A5A5A5"/>
    <a:srgbClr val="EAEAEA"/>
    <a:srgbClr val="E6E6E6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57" autoAdjust="0"/>
    <p:restoredTop sz="85836" autoAdjust="0"/>
  </p:normalViewPr>
  <p:slideViewPr>
    <p:cSldViewPr showGuides="1">
      <p:cViewPr>
        <p:scale>
          <a:sx n="66" d="100"/>
          <a:sy n="66" d="100"/>
        </p:scale>
        <p:origin x="-1236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1" d="100"/>
          <a:sy n="71" d="100"/>
        </p:scale>
        <p:origin x="-2172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2725" y="0"/>
            <a:ext cx="3076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5500"/>
            <a:ext cx="30765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2725" y="9715500"/>
            <a:ext cx="3076575" cy="50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fld id="{1DCD5909-0CE2-41DE-90CB-DBD3F395023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38752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>
            <a:lvl1pPr algn="r"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6763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6150" y="4860925"/>
            <a:ext cx="5207000" cy="460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Formate des Vorlagentextes zu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1850"/>
            <a:ext cx="3076575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759" tIns="47380" rIns="94759" bIns="47380" numCol="1" anchor="b" anchorCtr="0" compatLnSpc="1">
            <a:prstTxWarp prst="textNoShape">
              <a:avLst/>
            </a:prstTxWarp>
          </a:bodyPr>
          <a:lstStyle>
            <a:lvl1pPr algn="r" defTabSz="947738" eaLnBrk="0" hangingPunct="0">
              <a:spcBef>
                <a:spcPct val="0"/>
              </a:spcBef>
              <a:defRPr sz="1200" smtClean="0">
                <a:solidFill>
                  <a:schemeClr val="tx1"/>
                </a:solidFill>
                <a:latin typeface="TheSansCorrespondence" pitchFamily="34" charset="0"/>
              </a:defRPr>
            </a:lvl1pPr>
          </a:lstStyle>
          <a:p>
            <a:pPr>
              <a:defRPr/>
            </a:pPr>
            <a:fld id="{67B95E10-9AE1-4629-81A1-377CC598C2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11740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heSansCorrespondence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heSansCorrespondence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heSansCorrespondence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heSansCorrespondence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heSansCorrespondence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2C670CE3-15AD-4B7C-96E7-97B2D73E2134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BF30B86-347C-4A9C-89C5-4195E0B25E30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10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smtClean="0"/>
              <a:t>Warum BITS geschaffen?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DA5A480-D7D7-497A-9652-17A9FB025323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11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dirty="0" smtClean="0"/>
              <a:t>Knapp 200 Fehlerkorrekturen in v4.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DA5A480-D7D7-497A-9652-17A9FB025323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12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dirty="0" smtClean="0"/>
              <a:t>Knapp 200 Fehlerkorrekturen in v4.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A4470F8-3AA1-4CBF-8881-DC76B2C5061E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13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smtClean="0"/>
              <a:t>Internetnutzung wird z.B. den Mitarbeitern des AG Tiergarten empfohlen 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A4470F8-3AA1-4CBF-8881-DC76B2C5061E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14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dirty="0" smtClean="0"/>
              <a:t>Internetnutzung wird z.B. den Mitarbeitern des AG Tiergarten empfohlen 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F2D99380-C291-427E-B08F-17BA3DB32B5C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15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A4470F8-3AA1-4CBF-8881-DC76B2C5061E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16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06888938-8291-4B07-A42D-C893976F63E0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17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A4470F8-3AA1-4CBF-8881-DC76B2C5061E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18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smtClean="0"/>
              <a:t>Internetnutzung wird z.B. den Mitarbeitern des AG Tiergarten empfohlen 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51591C50-6503-446B-B1BB-BCE9EB0F5D94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19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BF30B86-347C-4A9C-89C5-4195E0B25E30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2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3AC4C0D5-F965-45C4-80F3-8D1B0DACD140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20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de-DE" altLang="de-DE" dirty="0" smtClean="0"/>
              <a:t>BY-SA: Namensnennung und Weitergabe unter gleichen Bedingungen</a:t>
            </a:r>
          </a:p>
          <a:p>
            <a:pPr>
              <a:buFontTx/>
              <a:buChar char="•"/>
            </a:pPr>
            <a:r>
              <a:rPr lang="de-DE" altLang="de-DE" dirty="0" smtClean="0"/>
              <a:t>Anpassbarkeit gleich!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138004C-0724-47DA-A986-78C7071FB2CB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21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de-DE" altLang="de-DE" dirty="0" smtClean="0"/>
              <a:t>Brandenburg</a:t>
            </a:r>
            <a:r>
              <a:rPr lang="de-DE" altLang="de-DE" smtClean="0"/>
              <a:t>, Hamburg</a:t>
            </a:r>
            <a:endParaRPr lang="de-DE" altLang="de-DE" dirty="0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4138004C-0724-47DA-A986-78C7071FB2CB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22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de-DE" altLang="de-DE" dirty="0" smtClean="0"/>
              <a:t>Brandenburg</a:t>
            </a:r>
            <a:r>
              <a:rPr lang="de-DE" altLang="de-DE" smtClean="0"/>
              <a:t>, Hamburg</a:t>
            </a:r>
            <a:endParaRPr lang="de-DE" altLang="de-DE" dirty="0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CAAEB5D-CE35-45BD-946F-2F1E027184B6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23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buFontTx/>
              <a:buChar char="•"/>
            </a:pPr>
            <a:r>
              <a:rPr lang="de-DE" altLang="de-DE" smtClean="0"/>
              <a:t>Anekdote aus Lippstadt!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A799154C-DF62-44AB-A62A-0513688397BB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24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1F5128B5-577C-4AA8-87D1-B408C2D67798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25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BF30B86-347C-4A9C-89C5-4195E0B25E30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3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BF30B86-347C-4A9C-89C5-4195E0B25E30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4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FD81C5E-B5F7-4740-896A-7D9D3A7DDD77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5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FD81C5E-B5F7-4740-896A-7D9D3A7DDD77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6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FD81C5E-B5F7-4740-896A-7D9D3A7DDD77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7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FD81C5E-B5F7-4740-896A-7D9D3A7DDD77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8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de-DE" altLang="de-DE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defTabSz="947738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defTabSz="947738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fld id="{8FD81C5E-B5F7-4740-896A-7D9D3A7DDD77}" type="slidenum">
              <a:rPr lang="de-DE" altLang="de-DE" sz="1200">
                <a:solidFill>
                  <a:schemeClr val="tx1"/>
                </a:solidFill>
                <a:latin typeface="TheSansCorrespondence" pitchFamily="34" charset="0"/>
              </a:rPr>
              <a:pPr/>
              <a:t>9</a:t>
            </a:fld>
            <a:endParaRPr lang="de-DE" altLang="de-DE" sz="120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de-DE" altLang="de-DE" dirty="0" smtClean="0"/>
              <a:t>Vgl. „WOLFI“ aus</a:t>
            </a:r>
            <a:r>
              <a:rPr lang="de-DE" altLang="de-DE" baseline="0" dirty="0" smtClean="0"/>
              <a:t> der Awareness-Kampagne der Stadt Oldenburg</a:t>
            </a:r>
            <a:endParaRPr lang="de-DE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9091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4992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65900" y="101600"/>
            <a:ext cx="2120900" cy="6024563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01613" y="101600"/>
            <a:ext cx="6211887" cy="60245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4390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24913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34050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5830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6535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5781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7454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8390797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910424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7620000" y="6324600"/>
            <a:ext cx="1219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de-DE" sz="240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201613" y="101600"/>
            <a:ext cx="54292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rnd">
                <a:solidFill>
                  <a:srgbClr val="000000"/>
                </a:solidFill>
                <a:prstDash val="sysDot"/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de-DE" altLang="de-DE" smtClean="0"/>
              <a:t>Titelmasterformat durch Klicken bearbeiten</a:t>
            </a: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3995738" y="6665913"/>
            <a:ext cx="13954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de-DE" altLang="de-DE" sz="700">
                <a:solidFill>
                  <a:schemeClr val="tx1"/>
                </a:solidFill>
                <a:latin typeface="Univers" pitchFamily="34" charset="0"/>
              </a:rPr>
              <a:t>Behörde für Inneres und Sport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761288" y="6664325"/>
            <a:ext cx="10636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  <a:defRPr/>
            </a:pPr>
            <a:r>
              <a:rPr lang="de-DE" sz="700" dirty="0" smtClean="0">
                <a:latin typeface="Univers" pitchFamily="34" charset="0"/>
              </a:rPr>
              <a:t>21.03.2017</a:t>
            </a: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6411913" y="6667500"/>
            <a:ext cx="7985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700" smtClean="0">
                <a:solidFill>
                  <a:schemeClr val="tx1"/>
                </a:solidFill>
                <a:latin typeface="Univers" pitchFamily="34" charset="0"/>
              </a:rPr>
              <a:t>Seite </a:t>
            </a:r>
            <a:fld id="{877137B5-850E-414C-B537-DAE86F1C9534}" type="slidenum">
              <a:rPr lang="de-DE" sz="700" smtClean="0">
                <a:solidFill>
                  <a:schemeClr val="tx1"/>
                </a:solidFill>
                <a:latin typeface="Univers" pitchFamily="34" charset="0"/>
              </a:rPr>
              <a:pPr eaLnBrk="1" hangingPunct="1">
                <a:defRPr/>
              </a:pPr>
              <a:t>‹Nr.›</a:t>
            </a:fld>
            <a:endParaRPr lang="de-DE" sz="700" smtClean="0">
              <a:solidFill>
                <a:schemeClr val="tx1"/>
              </a:solidFill>
              <a:latin typeface="Univers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1403648" y="6667500"/>
            <a:ext cx="235108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US" sz="700" dirty="0" smtClean="0">
                <a:latin typeface="Univers" pitchFamily="34" charset="0"/>
              </a:rPr>
              <a:t>Behördlicher Informationssicherheitsbeauftragter</a:t>
            </a:r>
            <a:endParaRPr lang="de-DE" sz="700" dirty="0" smtClean="0">
              <a:latin typeface="Univers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51520" y="6665913"/>
            <a:ext cx="10858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700" dirty="0" smtClean="0">
                <a:latin typeface="Univers" pitchFamily="34" charset="0"/>
              </a:rPr>
              <a:t>Dr. Lutz Gollan</a:t>
            </a:r>
          </a:p>
        </p:txBody>
      </p:sp>
      <p:pic>
        <p:nvPicPr>
          <p:cNvPr id="1034" name="Picture 11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44000" cy="76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9550" y="65088"/>
            <a:ext cx="86360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7" name="Text Box 14"/>
          <p:cNvSpPr txBox="1">
            <a:spLocks noChangeArrowheads="1"/>
          </p:cNvSpPr>
          <p:nvPr userDrawn="1"/>
        </p:nvSpPr>
        <p:spPr bwMode="auto">
          <a:xfrm>
            <a:off x="179388" y="79375"/>
            <a:ext cx="59055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de-DE" sz="2400" dirty="0" smtClean="0">
                <a:solidFill>
                  <a:schemeClr val="bg1"/>
                </a:solidFill>
              </a:rPr>
              <a:t>BITS – Behörden-IT-Sicherheitstraining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ts-training.eu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francetvinfo.fr/replay-jt/france-2/13-heures/jt-de-13h-du-jeudi-9-avril-2015_866269.html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s://twitter.com/pent0thal/status/586284074223984642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ts-portal.eu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mailto:Lutz.Gollan@bis.hamburg.de" TargetMode="Externa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kommunalagenturnrw.de/" TargetMode="External"/><Relationship Id="rId5" Type="http://schemas.openxmlformats.org/officeDocument/2006/relationships/hyperlink" Target="mailto:klick@kommunalagenturnrw.de" TargetMode="External"/><Relationship Id="rId4" Type="http://schemas.openxmlformats.org/officeDocument/2006/relationships/hyperlink" Target="https://www.bits-training.de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1.bp.blogspot.com/-gUBc-LX83xI/VUUqPz7zRlI/AAAAAAAAizQ/h2RRpBR0GJY/s1600/password-hack.jpg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thehackernews.com/2015/05/railway-system-password.html?m=1" TargetMode="Externa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apbarros/statuses/481157619261116416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kes.info/aktuelles/microsoft-studie-2018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si.bund.de/DE/Presse/Pressemitteilungen/Presse2016/Ransomware_Umfrage_27042016.html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undesdruckerei.de/de/system/files/dokumente/pdf/Studie-Digitalisierung_und_IT-Sicherheit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nisa.europa.eu/media/multimedia/material/awareness-raising-video-clips-de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19150" y="592138"/>
            <a:ext cx="1092200" cy="396875"/>
          </a:xfrm>
          <a:noFill/>
        </p:spPr>
        <p:txBody>
          <a:bodyPr/>
          <a:lstStyle/>
          <a:p>
            <a:pPr algn="l"/>
            <a:r>
              <a:rPr lang="de-DE" altLang="de-DE" b="0" smtClean="0">
                <a:solidFill>
                  <a:schemeClr val="tx1"/>
                </a:solidFill>
                <a:latin typeface="TheSansCorrespondence" pitchFamily="34" charset="0"/>
              </a:rPr>
              <a:t>             </a:t>
            </a:r>
            <a:endParaRPr lang="de-DE" altLang="de-DE" sz="2800" b="0" smtClean="0">
              <a:solidFill>
                <a:schemeClr val="tx1"/>
              </a:solidFill>
              <a:latin typeface="TheSansCorrespondence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898030"/>
            <a:ext cx="7848600" cy="433928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tabLst>
                <a:tab pos="3941763" algn="l"/>
              </a:tabLst>
            </a:pPr>
            <a:endParaRPr lang="de-DE" altLang="de-DE" sz="2800" b="1" dirty="0" smtClean="0">
              <a:latin typeface="Arial" charset="0"/>
            </a:endParaRPr>
          </a:p>
          <a:p>
            <a:pPr>
              <a:spcBef>
                <a:spcPct val="0"/>
              </a:spcBef>
              <a:tabLst>
                <a:tab pos="3941763" algn="l"/>
              </a:tabLst>
            </a:pPr>
            <a:r>
              <a:rPr lang="de-DE" altLang="de-DE" sz="3600" b="1" dirty="0">
                <a:latin typeface="Arial" charset="0"/>
              </a:rPr>
              <a:t>Behördensensibilisierung mittels </a:t>
            </a:r>
            <a:r>
              <a:rPr lang="de-DE" altLang="de-DE" sz="3600" b="1" dirty="0" smtClean="0">
                <a:latin typeface="Arial" charset="0"/>
              </a:rPr>
              <a:t>„BITS“</a:t>
            </a:r>
            <a:br>
              <a:rPr lang="de-DE" altLang="de-DE" sz="3600" b="1" dirty="0" smtClean="0">
                <a:latin typeface="Arial" charset="0"/>
              </a:rPr>
            </a:br>
            <a:r>
              <a:rPr lang="de-DE" altLang="de-DE" sz="3600" b="1" dirty="0" smtClean="0">
                <a:latin typeface="Arial" charset="0"/>
              </a:rPr>
              <a:t>Behörden-IT-Sicherheitstraining</a:t>
            </a:r>
            <a:endParaRPr lang="de-DE" altLang="de-DE" sz="2400" dirty="0" smtClean="0">
              <a:latin typeface="Arial" charset="0"/>
            </a:endParaRPr>
          </a:p>
          <a:p>
            <a:pPr>
              <a:spcBef>
                <a:spcPct val="0"/>
              </a:spcBef>
              <a:tabLst>
                <a:tab pos="3941763" algn="l"/>
              </a:tabLst>
            </a:pPr>
            <a:endParaRPr lang="de-DE" altLang="de-DE" sz="4400" i="1" dirty="0" smtClean="0">
              <a:latin typeface="Arial" charset="0"/>
              <a:hlinkClick r:id="rId3"/>
            </a:endParaRPr>
          </a:p>
          <a:p>
            <a:pPr>
              <a:spcBef>
                <a:spcPct val="0"/>
              </a:spcBef>
              <a:tabLst>
                <a:tab pos="3941763" algn="l"/>
              </a:tabLst>
            </a:pPr>
            <a:r>
              <a:rPr lang="de-DE" altLang="de-DE" sz="4400" i="1" dirty="0" smtClean="0">
                <a:latin typeface="Arial" charset="0"/>
                <a:hlinkClick r:id="rId3"/>
              </a:rPr>
              <a:t>www.bits-training.de</a:t>
            </a:r>
            <a:endParaRPr lang="de-DE" altLang="de-DE" sz="4400" i="1" dirty="0" smtClean="0">
              <a:latin typeface="Arial" charset="0"/>
            </a:endParaRPr>
          </a:p>
        </p:txBody>
      </p:sp>
      <p:pic>
        <p:nvPicPr>
          <p:cNvPr id="1026" name="Picture 2" descr="G:\AmtA\BISB\BITS\KuA\3_5\3_5_bits\bits\images\individuell\kopfbild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793"/>
          <a:stretch/>
        </p:blipFill>
        <p:spPr bwMode="auto">
          <a:xfrm>
            <a:off x="0" y="-27384"/>
            <a:ext cx="9144000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5256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Motivation für BITS</a:t>
            </a:r>
          </a:p>
          <a:p>
            <a:pPr marL="180000"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endParaRPr lang="de-DE" altLang="de-DE" sz="3600" u="sng" dirty="0">
              <a:latin typeface="Arial" charset="0"/>
            </a:endParaRPr>
          </a:p>
          <a:p>
            <a:pPr marL="361950" indent="-36195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Schulung am eigenen Arbeitsplatz</a:t>
            </a:r>
          </a:p>
          <a:p>
            <a:pPr marL="503238" lvl="1" indent="-354013" algn="l">
              <a:lnSpc>
                <a:spcPts val="2875"/>
              </a:lnSpc>
              <a:spcBef>
                <a:spcPct val="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dirty="0" smtClean="0">
                <a:latin typeface="Arial" charset="0"/>
              </a:rPr>
              <a:t>minimiert Aufwand und</a:t>
            </a:r>
          </a:p>
          <a:p>
            <a:pPr marL="503238" lvl="1" indent="-354013" algn="l">
              <a:lnSpc>
                <a:spcPts val="2875"/>
              </a:lnSpc>
              <a:spcBef>
                <a:spcPct val="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dirty="0" smtClean="0">
                <a:latin typeface="Arial" charset="0"/>
              </a:rPr>
              <a:t>erlaubt zeitlich flexible Nutzung</a:t>
            </a:r>
          </a:p>
          <a:p>
            <a:pPr marL="361950" indent="-36195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Änderungen sollten individuell, </a:t>
            </a:r>
            <a:r>
              <a:rPr lang="de-DE" altLang="de-DE" sz="2800" dirty="0">
                <a:latin typeface="Arial" charset="0"/>
              </a:rPr>
              <a:t>schnell und zentral möglich </a:t>
            </a:r>
            <a:r>
              <a:rPr lang="de-DE" altLang="de-DE" sz="2800" dirty="0" smtClean="0">
                <a:latin typeface="Arial" charset="0"/>
              </a:rPr>
              <a:t>sein</a:t>
            </a:r>
          </a:p>
          <a:p>
            <a:pPr marL="361950" indent="-36195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Interaktionsmöglichkeiten zur Erhöhung der Aufmerksamkeit</a:t>
            </a:r>
          </a:p>
          <a:p>
            <a:pPr marL="361950" indent="-36195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Corporate Identity soll Berücksichtigung finden</a:t>
            </a:r>
          </a:p>
          <a:p>
            <a:pPr marL="361950" indent="-36195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Kostenfreiheit</a:t>
            </a:r>
            <a:endParaRPr lang="de-DE" altLang="de-DE" sz="2800" dirty="0">
              <a:latin typeface="Arial" charset="0"/>
            </a:endParaRPr>
          </a:p>
          <a:p>
            <a:pPr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  <a:sym typeface="Wingdings" pitchFamily="2" charset="2"/>
              </a:rPr>
              <a:t> </a:t>
            </a:r>
            <a:r>
              <a:rPr lang="de-DE" altLang="de-DE" sz="2000" dirty="0" smtClean="0">
                <a:latin typeface="Arial" charset="0"/>
              </a:rPr>
              <a:t>Rückgriff auf open beware! der </a:t>
            </a:r>
            <a:r>
              <a:rPr lang="de-DE" altLang="de-DE" sz="2000" dirty="0">
                <a:latin typeface="Arial" charset="0"/>
              </a:rPr>
              <a:t>NTT Security (Germany) </a:t>
            </a:r>
            <a:r>
              <a:rPr lang="de-DE" altLang="de-DE" sz="2000" dirty="0" smtClean="0">
                <a:latin typeface="Arial" charset="0"/>
              </a:rPr>
              <a:t>GmbH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0" y="908050"/>
            <a:ext cx="8382000" cy="5554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  <a:tab pos="631825" algn="l"/>
              </a:tabLst>
            </a:pPr>
            <a:r>
              <a:rPr lang="de-DE" altLang="de-DE" sz="3600" u="sng" dirty="0" smtClean="0">
                <a:latin typeface="Arial" charset="0"/>
              </a:rPr>
              <a:t>Autoren und Versionen von BITS</a:t>
            </a:r>
          </a:p>
          <a:p>
            <a:pPr algn="l">
              <a:spcBef>
                <a:spcPct val="0"/>
              </a:spcBef>
              <a:tabLst>
                <a:tab pos="180975" algn="l"/>
                <a:tab pos="63182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271463" indent="-271463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Ausgangspunkt: Arbeitskreis IT des Städte- und Gemeindebundes Nordrhein-Westfalen</a:t>
            </a:r>
          </a:p>
          <a:p>
            <a:pPr marL="271463" indent="-271463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Herausgegeben von der Kommunal Agentur NRW (KuA-NRW.de) und Dr. Lutz Gollan, BIS, Hamburg</a:t>
            </a:r>
          </a:p>
          <a:p>
            <a:pPr marL="271463" indent="-271463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>
                <a:latin typeface="Arial" charset="0"/>
              </a:rPr>
              <a:t>V</a:t>
            </a:r>
            <a:r>
              <a:rPr lang="de-DE" altLang="de-DE" sz="2600" dirty="0" smtClean="0">
                <a:latin typeface="Arial" charset="0"/>
              </a:rPr>
              <a:t>ersionen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v1:	2006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v2: 	2008 (weitere Kapitel)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v3:	2011 (neues Kapitel Social Media)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v4:	2017 (neues Kapitel, aktualisiert)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v5:	2018 (Bootstrap-Framework)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81000" y="908050"/>
            <a:ext cx="8382000" cy="55546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  <a:tab pos="631825" algn="l"/>
              </a:tabLst>
            </a:pPr>
            <a:r>
              <a:rPr lang="de-DE" altLang="de-DE" sz="3600" u="sng" dirty="0" smtClean="0">
                <a:latin typeface="Arial" charset="0"/>
              </a:rPr>
              <a:t>Autoren und Versionen von BITS</a:t>
            </a:r>
          </a:p>
          <a:p>
            <a:pPr algn="l">
              <a:spcBef>
                <a:spcPct val="0"/>
              </a:spcBef>
              <a:tabLst>
                <a:tab pos="180975" algn="l"/>
                <a:tab pos="63182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271463" indent="-271463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Ausgangspunkt: Arbeitskreis IT des Städte- und Gemeindebundes Nordrhein-Westfalen</a:t>
            </a:r>
          </a:p>
          <a:p>
            <a:pPr marL="271463" indent="-271463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Herausgegeben von der Kommunal Agentur NRW (KuA-NRW.de) und Dr. Lutz Gollan, BIS, Hamburg</a:t>
            </a:r>
          </a:p>
          <a:p>
            <a:pPr marL="271463" indent="-271463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>
                <a:latin typeface="Arial" charset="0"/>
              </a:rPr>
              <a:t>V</a:t>
            </a:r>
            <a:r>
              <a:rPr lang="de-DE" altLang="de-DE" sz="2600" dirty="0" smtClean="0">
                <a:latin typeface="Arial" charset="0"/>
              </a:rPr>
              <a:t>ersionen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v1:	2006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v2: 	2008 (weitere Kapitel)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v3:	2011 (neues Kapitel Social Media)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v4:	2017 (neues Kapitel, aktualisiert)</a:t>
            </a:r>
          </a:p>
          <a:p>
            <a:pPr marL="719138" lvl="1" indent="-261938" algn="l">
              <a:spcBef>
                <a:spcPct val="0"/>
              </a:spcBef>
              <a:buFontTx/>
              <a:buChar char="•"/>
              <a:tabLst>
                <a:tab pos="180975" algn="l"/>
                <a:tab pos="631825" algn="l"/>
              </a:tabLst>
            </a:pPr>
            <a:r>
              <a:rPr lang="de-DE" altLang="de-DE" sz="2600" dirty="0" smtClean="0">
                <a:latin typeface="Arial" charset="0"/>
              </a:rPr>
              <a:t>BITS v5:	2018 (?) (neues Framework)</a:t>
            </a:r>
          </a:p>
        </p:txBody>
      </p:sp>
      <p:sp>
        <p:nvSpPr>
          <p:cNvPr id="4" name="Rechteck 3"/>
          <p:cNvSpPr/>
          <p:nvPr/>
        </p:nvSpPr>
        <p:spPr>
          <a:xfrm rot="20464425">
            <a:off x="1080207" y="2850691"/>
            <a:ext cx="6850467" cy="190821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 wrap="square" lIns="91440" tIns="45720" rIns="91440" bIns="45720">
            <a:spAutoFit/>
          </a:bodyPr>
          <a:lstStyle/>
          <a:p>
            <a:pPr algn="ctr">
              <a:spcBef>
                <a:spcPts val="1200"/>
              </a:spcBef>
            </a:pPr>
            <a:r>
              <a:rPr lang="de-DE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Erfolgreich seit</a:t>
            </a:r>
          </a:p>
          <a:p>
            <a:pPr algn="ctr">
              <a:spcBef>
                <a:spcPts val="1200"/>
              </a:spcBef>
            </a:pPr>
            <a:r>
              <a:rPr lang="de-DE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über 10 Jahren</a:t>
            </a:r>
            <a:endParaRPr lang="de-DE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5948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39750" y="900113"/>
            <a:ext cx="7848600" cy="50577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r>
              <a:rPr lang="de-DE" sz="3600" u="sng" dirty="0" smtClean="0">
                <a:latin typeface="Arial" charset="0"/>
              </a:rPr>
              <a:t>Installation und Nutzung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3600" u="sng" dirty="0" smtClean="0">
              <a:latin typeface="Arial" charset="0"/>
            </a:endParaRP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sz="2800" dirty="0" smtClean="0">
                <a:latin typeface="Arial" charset="0"/>
              </a:rPr>
              <a:t>Herunterladen, entpacken, loslegen!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de-DE" sz="2800" dirty="0">
                <a:latin typeface="Arial" charset="0"/>
              </a:rPr>
              <a:t>Leicht Anpassungen </a:t>
            </a:r>
            <a:r>
              <a:rPr lang="de-DE" sz="2800" dirty="0" smtClean="0">
                <a:latin typeface="Arial" charset="0"/>
              </a:rPr>
              <a:t>über HTML-Code möglich (s. </a:t>
            </a:r>
            <a:r>
              <a:rPr lang="de-DE" sz="2800" i="1" dirty="0" smtClean="0">
                <a:latin typeface="Arial" charset="0"/>
              </a:rPr>
              <a:t>Readme.txt</a:t>
            </a:r>
            <a:r>
              <a:rPr lang="de-DE" sz="2800" dirty="0" smtClean="0">
                <a:latin typeface="Arial" charset="0"/>
              </a:rPr>
              <a:t>) inkl. Logoänderung</a:t>
            </a:r>
            <a:endParaRPr lang="de-DE" sz="2800" dirty="0">
              <a:latin typeface="Arial" charset="0"/>
            </a:endParaRP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363538" algn="l"/>
              </a:tabLst>
              <a:defRPr/>
            </a:pPr>
            <a:r>
              <a:rPr lang="de-DE" sz="2800" dirty="0" smtClean="0">
                <a:latin typeface="Arial" charset="0"/>
              </a:rPr>
              <a:t>Installation durch Verlinken der Start-Seite im </a:t>
            </a:r>
            <a:br>
              <a:rPr lang="de-DE" sz="2800" dirty="0" smtClean="0">
                <a:latin typeface="Arial" charset="0"/>
              </a:rPr>
            </a:br>
            <a:r>
              <a:rPr lang="de-DE" sz="2800" dirty="0" smtClean="0">
                <a:latin typeface="Arial" charset="0"/>
              </a:rPr>
              <a:t>Intranet (Fileserver oder SharePoint)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sz="2800" dirty="0" smtClean="0">
                <a:latin typeface="Arial" charset="0"/>
              </a:rPr>
              <a:t>Auch Internet-Nutzung möglich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sz="2800" dirty="0" smtClean="0">
                <a:latin typeface="Arial" charset="0"/>
              </a:rPr>
              <a:t>Zeit- und ortsunabhängig Nutzung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sz="2800" dirty="0" smtClean="0">
                <a:latin typeface="Arial" charset="0"/>
              </a:rPr>
              <a:t>Kostenfreiheit / Creative Commons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sz="2800" dirty="0" smtClean="0">
                <a:latin typeface="Arial" charset="0"/>
              </a:rPr>
              <a:t>Keine Beschränkung der Nutzeranzahl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2800" dirty="0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39750" y="900113"/>
            <a:ext cx="7848600" cy="50577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r>
              <a:rPr lang="de-DE" sz="3600" u="sng" dirty="0" err="1" smtClean="0">
                <a:latin typeface="Arial" charset="0"/>
              </a:rPr>
              <a:t>Sneak</a:t>
            </a:r>
            <a:r>
              <a:rPr lang="de-DE" sz="3600" u="sng" dirty="0" smtClean="0">
                <a:latin typeface="Arial" charset="0"/>
              </a:rPr>
              <a:t> Preview I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3600" u="sng" dirty="0" smtClean="0">
              <a:latin typeface="Arial" charset="0"/>
            </a:endParaRP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2800" dirty="0" smtClean="0">
              <a:latin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69483"/>
            <a:ext cx="7592566" cy="495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6498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53292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Inhalte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altLang="de-DE" sz="2800" dirty="0">
                <a:latin typeface="Arial" charset="0"/>
              </a:rPr>
              <a:t>9</a:t>
            </a:r>
            <a:r>
              <a:rPr lang="de-DE" altLang="de-DE" sz="2800" dirty="0" smtClean="0">
                <a:latin typeface="Arial" charset="0"/>
              </a:rPr>
              <a:t> </a:t>
            </a:r>
            <a:r>
              <a:rPr lang="de-DE" altLang="de-DE" sz="2800" dirty="0">
                <a:latin typeface="Arial" charset="0"/>
              </a:rPr>
              <a:t>Lektionen (je 5 - 15 Minuten), die </a:t>
            </a:r>
            <a:r>
              <a:rPr lang="de-DE" altLang="de-DE" sz="2800" dirty="0" err="1" smtClean="0">
                <a:latin typeface="Arial" charset="0"/>
              </a:rPr>
              <a:t>unab-hängig</a:t>
            </a:r>
            <a:r>
              <a:rPr lang="de-DE" altLang="de-DE" sz="2800" dirty="0" smtClean="0">
                <a:latin typeface="Arial" charset="0"/>
              </a:rPr>
              <a:t> </a:t>
            </a:r>
            <a:r>
              <a:rPr lang="de-DE" altLang="de-DE" sz="2800" dirty="0">
                <a:latin typeface="Arial" charset="0"/>
              </a:rPr>
              <a:t>von einander genutzt werden können</a:t>
            </a:r>
          </a:p>
          <a:p>
            <a:pPr marL="819150" lvl="1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altLang="de-DE" sz="2400" dirty="0">
                <a:latin typeface="Arial" charset="0"/>
              </a:rPr>
              <a:t>E-Mail, Viren, Passwörter, Internet, Mobile Geräte, Vertrauliche Daten, Social </a:t>
            </a:r>
            <a:r>
              <a:rPr lang="de-DE" altLang="de-DE" sz="2400" dirty="0" smtClean="0">
                <a:latin typeface="Arial" charset="0"/>
              </a:rPr>
              <a:t>Media, Am Arbeitsplatz, </a:t>
            </a:r>
            <a:r>
              <a:rPr lang="de-DE" altLang="de-DE" sz="2400" u="sng" dirty="0" smtClean="0">
                <a:latin typeface="Arial" charset="0"/>
              </a:rPr>
              <a:t>NEU: Cloud (v4)</a:t>
            </a:r>
            <a:endParaRPr lang="de-DE" altLang="de-DE" sz="2400" u="sng" dirty="0">
              <a:latin typeface="Arial" charset="0"/>
            </a:endParaRP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altLang="de-DE" sz="2800" dirty="0">
                <a:latin typeface="Arial" charset="0"/>
              </a:rPr>
              <a:t>Einfacher Text mit</a:t>
            </a:r>
          </a:p>
          <a:p>
            <a:pPr marL="635000" lvl="2" indent="-177800" algn="l">
              <a:spcBef>
                <a:spcPct val="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Problemaufriss und</a:t>
            </a:r>
          </a:p>
          <a:p>
            <a:pPr marL="635000" lvl="2" indent="-177800" algn="l">
              <a:spcBef>
                <a:spcPct val="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Vorschlägen für Verhaltensweise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altLang="de-DE" sz="2800" dirty="0">
                <a:latin typeface="Arial" charset="0"/>
              </a:rPr>
              <a:t>Inhalte können vom „Betreiber“ leicht erweitert </a:t>
            </a:r>
            <a:br>
              <a:rPr lang="de-DE" altLang="de-DE" sz="2800" dirty="0">
                <a:latin typeface="Arial" charset="0"/>
              </a:rPr>
            </a:br>
            <a:r>
              <a:rPr lang="de-DE" altLang="de-DE" sz="2800" dirty="0">
                <a:latin typeface="Arial" charset="0"/>
              </a:rPr>
              <a:t>und angepasst </a:t>
            </a:r>
            <a:r>
              <a:rPr lang="de-DE" altLang="de-DE" sz="2800" dirty="0" smtClean="0">
                <a:latin typeface="Arial" charset="0"/>
              </a:rPr>
              <a:t>werden (HTML)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  <a:defRPr/>
            </a:pPr>
            <a:r>
              <a:rPr lang="de-DE" altLang="de-DE" sz="2800" dirty="0" smtClean="0">
                <a:latin typeface="Arial" charset="0"/>
              </a:rPr>
              <a:t>Integrierte Suche</a:t>
            </a:r>
            <a:endParaRPr lang="de-DE" altLang="de-DE" sz="2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39750" y="900113"/>
            <a:ext cx="7848600" cy="50577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r>
              <a:rPr lang="de-DE" sz="3600" u="sng" dirty="0" err="1" smtClean="0">
                <a:latin typeface="Arial" charset="0"/>
              </a:rPr>
              <a:t>Sneak</a:t>
            </a:r>
            <a:r>
              <a:rPr lang="de-DE" sz="3600" u="sng" dirty="0" smtClean="0">
                <a:latin typeface="Arial" charset="0"/>
              </a:rPr>
              <a:t> Preview II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3600" u="sng" dirty="0" smtClean="0">
              <a:latin typeface="Arial" charset="0"/>
            </a:endParaRP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2800" dirty="0" smtClean="0">
              <a:latin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28800"/>
            <a:ext cx="8143975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969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196975"/>
            <a:ext cx="7848600" cy="5059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Wissens-Check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457200" indent="-45720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Nach jeder Lektion Wissens-Check</a:t>
            </a:r>
          </a:p>
          <a:p>
            <a:pPr marL="457200" indent="-45720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Nutzung ist freiwillig</a:t>
            </a:r>
          </a:p>
          <a:p>
            <a:pPr marL="457200" indent="-45720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Ergebnisse werden nicht gespeichert</a:t>
            </a:r>
          </a:p>
          <a:p>
            <a:pPr marL="457200" indent="-45720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Falsche Lösungen werden erklärt</a:t>
            </a:r>
          </a:p>
          <a:p>
            <a:pPr marL="457200" indent="-45720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„Weiter“ mit der richtiger Antwort</a:t>
            </a:r>
          </a:p>
          <a:p>
            <a:pPr marL="457200" indent="-45720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Gewinnspiel integriert (siehe Readme.txt)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539750" y="900113"/>
            <a:ext cx="7848600" cy="5057775"/>
          </a:xfr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r>
              <a:rPr lang="de-DE" sz="3600" u="sng" dirty="0" err="1" smtClean="0">
                <a:latin typeface="Arial" charset="0"/>
              </a:rPr>
              <a:t>Sneak</a:t>
            </a:r>
            <a:r>
              <a:rPr lang="de-DE" sz="3600" u="sng" dirty="0" smtClean="0">
                <a:latin typeface="Arial" charset="0"/>
              </a:rPr>
              <a:t> Preview III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3600" u="sng" dirty="0" smtClean="0">
              <a:latin typeface="Arial" charset="0"/>
            </a:endParaRPr>
          </a:p>
          <a:p>
            <a:pPr algn="l">
              <a:spcBef>
                <a:spcPct val="0"/>
              </a:spcBef>
              <a:tabLst>
                <a:tab pos="180975" algn="l"/>
              </a:tabLst>
              <a:defRPr/>
            </a:pPr>
            <a:endParaRPr lang="de-DE" sz="2800" dirty="0" smtClean="0">
              <a:latin typeface="Arial" charset="0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799"/>
            <a:ext cx="8692877" cy="462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255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38200" y="1341438"/>
            <a:ext cx="7848600" cy="505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9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4000" u="sng" dirty="0" smtClean="0">
                <a:latin typeface="Arial" charset="0"/>
              </a:rPr>
              <a:t>Technik</a:t>
            </a:r>
          </a:p>
          <a:p>
            <a:pPr algn="l">
              <a:lnSpc>
                <a:spcPct val="90000"/>
              </a:lnSpc>
              <a:spcBef>
                <a:spcPct val="0"/>
              </a:spcBef>
              <a:tabLst>
                <a:tab pos="180975" algn="l"/>
              </a:tabLst>
            </a:pPr>
            <a:endParaRPr lang="de-DE" altLang="de-DE" sz="4000" u="sng" dirty="0" smtClean="0">
              <a:latin typeface="Arial" charset="0"/>
            </a:endParaRPr>
          </a:p>
          <a:p>
            <a:pPr marL="361950" indent="-361950" algn="l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Direkt startbares </a:t>
            </a:r>
            <a:r>
              <a:rPr lang="de-DE" altLang="de-DE" dirty="0" smtClean="0">
                <a:latin typeface="Arial" charset="0"/>
              </a:rPr>
              <a:t>HTML</a:t>
            </a:r>
          </a:p>
          <a:p>
            <a:pPr marL="361950" indent="-361950" algn="l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Bootstrap-Framework für CSS-Funktionen</a:t>
            </a:r>
            <a:endParaRPr lang="de-DE" altLang="de-DE" dirty="0" smtClean="0">
              <a:latin typeface="Arial" charset="0"/>
            </a:endParaRPr>
          </a:p>
          <a:p>
            <a:pPr marL="361950" indent="-361950" algn="l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Getestet unter IE/Edge, Firefox, Chrome, Opera, Chrome, Vivaldi, Safari</a:t>
            </a:r>
          </a:p>
          <a:p>
            <a:pPr marL="361950" indent="-361950" algn="l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>
                <a:latin typeface="Arial" charset="0"/>
              </a:rPr>
              <a:t>J</a:t>
            </a:r>
            <a:r>
              <a:rPr lang="de-DE" altLang="de-DE" dirty="0" smtClean="0">
                <a:latin typeface="Arial" charset="0"/>
              </a:rPr>
              <a:t>avaScript zur Seitendarstellung </a:t>
            </a:r>
            <a:r>
              <a:rPr lang="de-DE" altLang="de-DE" dirty="0" smtClean="0">
                <a:latin typeface="Arial" charset="0"/>
              </a:rPr>
              <a:t>erforderlich</a:t>
            </a:r>
            <a:endParaRPr lang="de-DE" altLang="de-DE" dirty="0" smtClean="0">
              <a:latin typeface="Arial" charset="0"/>
            </a:endParaRPr>
          </a:p>
          <a:p>
            <a:pPr marL="361950" indent="-361950" algn="l">
              <a:lnSpc>
                <a:spcPct val="90000"/>
              </a:lnSpc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Tastaturnavigation möglich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5256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>
              <a:latin typeface="Arial" charset="0"/>
            </a:endParaRPr>
          </a:p>
          <a:p>
            <a:pPr marL="180000"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</p:txBody>
      </p:sp>
      <p:pic>
        <p:nvPicPr>
          <p:cNvPr id="3" name="Picture 2" descr="http://www.independent.co.uk/incoming/article10168477.ece/alternates/w460/screenshotpasswor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52736"/>
            <a:ext cx="438150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ingebetteter Bild-Link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645024"/>
            <a:ext cx="5256584" cy="2890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4921052" y="1052736"/>
            <a:ext cx="23762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hlinkClick r:id="rId6"/>
              </a:rPr>
              <a:t>France 2, 13 </a:t>
            </a:r>
            <a:r>
              <a:rPr lang="de-DE" sz="1000" dirty="0" err="1" smtClean="0">
                <a:hlinkClick r:id="rId6"/>
              </a:rPr>
              <a:t>heures</a:t>
            </a:r>
            <a:r>
              <a:rPr lang="de-DE" sz="1000" dirty="0" smtClean="0">
                <a:hlinkClick r:id="rId6"/>
              </a:rPr>
              <a:t>, 09.04.2015</a:t>
            </a:r>
            <a:endParaRPr lang="de-DE" sz="1000" dirty="0"/>
          </a:p>
        </p:txBody>
      </p:sp>
      <p:sp>
        <p:nvSpPr>
          <p:cNvPr id="5" name="Ellipse 4"/>
          <p:cNvSpPr/>
          <p:nvPr/>
        </p:nvSpPr>
        <p:spPr bwMode="auto">
          <a:xfrm>
            <a:off x="251520" y="836712"/>
            <a:ext cx="2952328" cy="1310258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9" name="Ellipse 8"/>
          <p:cNvSpPr/>
          <p:nvPr/>
        </p:nvSpPr>
        <p:spPr bwMode="auto">
          <a:xfrm>
            <a:off x="2555776" y="3630910"/>
            <a:ext cx="2952328" cy="1310258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1475656" y="5229200"/>
            <a:ext cx="158417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dirty="0" smtClean="0">
                <a:hlinkClick r:id="rId4"/>
              </a:rPr>
              <a:t>BFMTV, 09.04.2015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57423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38200" y="1341438"/>
            <a:ext cx="7848600" cy="505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Verfügbarkeit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Nutzbar im Internet unter</a:t>
            </a:r>
          </a:p>
          <a:p>
            <a:pPr marL="361950" indent="-361950">
              <a:spcBef>
                <a:spcPct val="0"/>
              </a:spcBef>
              <a:tabLst>
                <a:tab pos="180975" algn="l"/>
              </a:tabLst>
            </a:pPr>
            <a:r>
              <a:rPr lang="de-DE" altLang="de-DE" u="sng" dirty="0" smtClean="0">
                <a:latin typeface="Arial" charset="0"/>
              </a:rPr>
              <a:t>www.bits-training.de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Download in gezippter Form der HTML-</a:t>
            </a:r>
            <a:br>
              <a:rPr lang="de-DE" altLang="de-DE" dirty="0" smtClean="0">
                <a:latin typeface="Arial" charset="0"/>
              </a:rPr>
            </a:br>
            <a:r>
              <a:rPr lang="de-DE" altLang="de-DE" dirty="0" smtClean="0">
                <a:latin typeface="Arial" charset="0"/>
              </a:rPr>
              <a:t>Dateien mit </a:t>
            </a:r>
            <a:r>
              <a:rPr lang="de-DE" altLang="de-DE" i="1" dirty="0" smtClean="0">
                <a:latin typeface="Arial" charset="0"/>
              </a:rPr>
              <a:t>Readme.txt</a:t>
            </a:r>
            <a:endParaRPr lang="de-DE" altLang="de-DE" dirty="0" smtClean="0">
              <a:latin typeface="Arial" charset="0"/>
            </a:endParaRP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Komplett kostenlos und unter Creative Commons-Lizenz (BY-SA)</a:t>
            </a:r>
          </a:p>
          <a:p>
            <a:pPr marL="361950" indent="-361950" algn="l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dirty="0">
                <a:latin typeface="Arial" charset="0"/>
              </a:rPr>
              <a:t>Hosting inkl. Nutzerzertifikate bei Kommunal Agentur NRW </a:t>
            </a:r>
            <a:r>
              <a:rPr lang="de-DE" altLang="de-DE" dirty="0" smtClean="0">
                <a:latin typeface="Arial" charset="0"/>
              </a:rPr>
              <a:t>möglich</a:t>
            </a:r>
            <a:endParaRPr lang="de-DE" altLang="de-DE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38200" y="1341438"/>
            <a:ext cx="7848600" cy="525591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Verbreitung und Anpassbarkeit</a:t>
            </a:r>
          </a:p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271463" indent="-271463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Behörden aller Größen</a:t>
            </a:r>
            <a:br>
              <a:rPr lang="de-DE" altLang="de-DE" sz="2800" dirty="0" smtClean="0">
                <a:latin typeface="Arial" charset="0"/>
              </a:rPr>
            </a:br>
            <a:r>
              <a:rPr lang="de-DE" altLang="de-DE" sz="2800" dirty="0" smtClean="0">
                <a:latin typeface="Arial" charset="0"/>
              </a:rPr>
              <a:t>(300 – 100.000 Beschäftigte)</a:t>
            </a:r>
          </a:p>
          <a:p>
            <a:pPr marL="271463" indent="-271463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Bundes- und Landesbehörden, Städte, Landkreise, Forschungseinrichtungen, Polizei, Max-Planck-Gesellschaft …</a:t>
            </a:r>
          </a:p>
          <a:p>
            <a:pPr marL="271463" indent="-271463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z.T. verpflichtend durch Dienstanweisung</a:t>
            </a:r>
          </a:p>
          <a:p>
            <a:pPr marL="271463" indent="-271463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Ansprechpersonen und sonstige Infos durch Texteditor leicht anpassbar (siehe </a:t>
            </a:r>
            <a:r>
              <a:rPr lang="de-DE" altLang="de-DE" sz="2800" i="1" dirty="0" smtClean="0">
                <a:latin typeface="Arial" charset="0"/>
              </a:rPr>
              <a:t>Readme.txt</a:t>
            </a:r>
            <a:r>
              <a:rPr lang="de-DE" altLang="de-DE" sz="2800" dirty="0" smtClean="0">
                <a:latin typeface="Arial" charset="0"/>
              </a:rPr>
              <a:t>)</a:t>
            </a:r>
          </a:p>
          <a:p>
            <a:pPr marL="271463" indent="-271463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Weitere Lektionen möglich (HTML)</a:t>
            </a:r>
          </a:p>
          <a:p>
            <a:pPr marL="271463" indent="-271463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>
                <a:latin typeface="Arial" charset="0"/>
              </a:rPr>
              <a:t>Layout über Austausch des Logos und Änderung im CSS </a:t>
            </a:r>
            <a:r>
              <a:rPr lang="de-DE" altLang="de-DE" sz="2800" dirty="0" smtClean="0">
                <a:latin typeface="Arial" charset="0"/>
              </a:rPr>
              <a:t>möglich</a:t>
            </a:r>
            <a:endParaRPr lang="de-DE" altLang="de-DE" sz="2800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38200" y="1341438"/>
            <a:ext cx="7848600" cy="505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Weiterentwicklung</a:t>
            </a:r>
          </a:p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271463" indent="-271463" algn="l">
              <a:lnSpc>
                <a:spcPct val="80000"/>
              </a:lnSpc>
              <a:spcBef>
                <a:spcPts val="12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err="1" smtClean="0">
                <a:latin typeface="Arial" charset="0"/>
              </a:rPr>
              <a:t>dfddf</a:t>
            </a:r>
            <a:endParaRPr lang="de-DE" altLang="de-DE" sz="28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055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838200" y="1341438"/>
            <a:ext cx="7848600" cy="505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BITS-Portal:</a:t>
            </a:r>
            <a:r>
              <a:rPr lang="de-DE" altLang="de-DE" sz="3600" dirty="0" smtClean="0">
                <a:latin typeface="Arial" charset="0"/>
              </a:rPr>
              <a:t> </a:t>
            </a:r>
            <a:r>
              <a:rPr lang="de-DE" altLang="de-DE" sz="3600" dirty="0" smtClean="0">
                <a:latin typeface="Arial" charset="0"/>
                <a:hlinkClick r:id="rId3"/>
              </a:rPr>
              <a:t>www.bits-portal.eu</a:t>
            </a:r>
            <a:endParaRPr lang="de-DE" altLang="de-DE" sz="3600" dirty="0" smtClean="0">
              <a:latin typeface="Arial" charset="0"/>
            </a:endParaRPr>
          </a:p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 marL="457200" indent="-45720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Beta-Versionen</a:t>
            </a:r>
          </a:p>
          <a:p>
            <a:pPr marL="457200" indent="-45720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Newsletter</a:t>
            </a:r>
            <a:endParaRPr lang="de-DE" altLang="de-DE" sz="2800" dirty="0" smtClean="0">
              <a:latin typeface="Arial" charset="0"/>
            </a:endParaRPr>
          </a:p>
          <a:p>
            <a:pPr marL="457200" indent="-45720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Alternativversionen</a:t>
            </a:r>
          </a:p>
          <a:p>
            <a:pPr marL="457200" indent="-457200" algn="l">
              <a:lnSpc>
                <a:spcPct val="80000"/>
              </a:lnSpc>
              <a:spcBef>
                <a:spcPts val="300"/>
              </a:spcBef>
              <a:buFont typeface="Arial" panose="020B0604020202020204" pitchFamily="34" charset="0"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Presse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3429000"/>
            <a:ext cx="5604123" cy="3100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736"/>
            <a:ext cx="7848600" cy="505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57200">
              <a:lnSpc>
                <a:spcPct val="9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5400" u="sng" smtClean="0">
                <a:latin typeface="Arial" charset="0"/>
              </a:rPr>
              <a:t>BITS</a:t>
            </a:r>
            <a:endParaRPr lang="de-DE" altLang="de-DE" sz="5400" u="sng" dirty="0" smtClean="0">
              <a:latin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0"/>
              </a:spcBef>
              <a:tabLst>
                <a:tab pos="180975" algn="l"/>
              </a:tabLst>
            </a:pPr>
            <a:endParaRPr lang="de-DE" altLang="de-DE" sz="2000" u="sng" dirty="0" smtClean="0">
              <a:latin typeface="Arial" charset="0"/>
            </a:endParaRPr>
          </a:p>
          <a:p>
            <a:pPr marL="457200" indent="-457200" algn="l">
              <a:lnSpc>
                <a:spcPct val="90000"/>
              </a:lnSpc>
              <a:spcBef>
                <a:spcPct val="0"/>
              </a:spcBef>
              <a:buFontTx/>
              <a:buAutoNum type="arabicPeriod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Erprobt</a:t>
            </a:r>
          </a:p>
          <a:p>
            <a:pPr marL="457200" indent="-457200" algn="l">
              <a:lnSpc>
                <a:spcPct val="90000"/>
              </a:lnSpc>
              <a:spcBef>
                <a:spcPct val="0"/>
              </a:spcBef>
              <a:buFontTx/>
              <a:buAutoNum type="arabicPeriod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Kostenlos / Creative Commons</a:t>
            </a:r>
          </a:p>
          <a:p>
            <a:pPr marL="457200" indent="-457200" algn="l">
              <a:lnSpc>
                <a:spcPct val="90000"/>
              </a:lnSpc>
              <a:spcBef>
                <a:spcPct val="0"/>
              </a:spcBef>
              <a:buFontTx/>
              <a:buAutoNum type="arabicPeriod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Anpassbar und erweiterbar</a:t>
            </a:r>
          </a:p>
          <a:p>
            <a:pPr marL="457200" indent="-457200" algn="l">
              <a:lnSpc>
                <a:spcPct val="90000"/>
              </a:lnSpc>
              <a:spcBef>
                <a:spcPct val="0"/>
              </a:spcBef>
              <a:buFontTx/>
              <a:buAutoNum type="arabicPeriod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Einfach zu installieren</a:t>
            </a:r>
          </a:p>
          <a:p>
            <a:pPr marL="457200" indent="-457200" algn="l">
              <a:lnSpc>
                <a:spcPct val="90000"/>
              </a:lnSpc>
              <a:spcBef>
                <a:spcPct val="0"/>
              </a:spcBef>
              <a:buFontTx/>
              <a:buAutoNum type="arabicPeriod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Benutzerfreundlich</a:t>
            </a:r>
          </a:p>
          <a:p>
            <a:pPr marL="457200" indent="-457200" algn="l">
              <a:lnSpc>
                <a:spcPct val="90000"/>
              </a:lnSpc>
              <a:spcBef>
                <a:spcPct val="0"/>
              </a:spcBef>
              <a:buFontTx/>
              <a:buAutoNum type="arabicPeriod"/>
              <a:tabLst>
                <a:tab pos="180975" algn="l"/>
              </a:tabLst>
            </a:pPr>
            <a:r>
              <a:rPr lang="de-DE" altLang="de-DE" dirty="0" smtClean="0">
                <a:latin typeface="Arial" charset="0"/>
              </a:rPr>
              <a:t>Erhöht schnell und kostenlos die Sicherheit von Verwaltungen durch Sensibilisierung und Tipps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83840" y="1341438"/>
            <a:ext cx="7848600" cy="50593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spcBef>
                <a:spcPct val="0"/>
              </a:spcBef>
              <a:tabLst>
                <a:tab pos="180975" algn="l"/>
              </a:tabLst>
            </a:pPr>
            <a:endParaRPr lang="de-DE" altLang="de-DE" sz="3600" u="sng" dirty="0" smtClean="0">
              <a:latin typeface="Arial" charset="0"/>
            </a:endParaRPr>
          </a:p>
          <a:p>
            <a:pPr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4800" dirty="0" smtClean="0">
                <a:latin typeface="Arial" charset="0"/>
              </a:rPr>
              <a:t>Herzlichen Dank!</a:t>
            </a:r>
          </a:p>
          <a:p>
            <a:pPr algn="l">
              <a:spcBef>
                <a:spcPct val="0"/>
              </a:spcBef>
              <a:tabLst>
                <a:tab pos="180975" algn="l"/>
              </a:tabLst>
            </a:pPr>
            <a:endParaRPr lang="de-DE" altLang="de-DE" sz="2800" dirty="0" smtClean="0">
              <a:latin typeface="Arial" charset="0"/>
            </a:endParaRPr>
          </a:p>
        </p:txBody>
      </p:sp>
      <p:sp>
        <p:nvSpPr>
          <p:cNvPr id="23555" name="Text Box 4"/>
          <p:cNvSpPr txBox="1">
            <a:spLocks noChangeArrowheads="1"/>
          </p:cNvSpPr>
          <p:nvPr/>
        </p:nvSpPr>
        <p:spPr bwMode="auto">
          <a:xfrm>
            <a:off x="251521" y="4048991"/>
            <a:ext cx="4320480" cy="1901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i="1" dirty="0">
                <a:solidFill>
                  <a:schemeClr val="tx1"/>
                </a:solidFill>
              </a:rPr>
              <a:t>Dr. </a:t>
            </a:r>
            <a:r>
              <a:rPr lang="de-DE" altLang="de-DE" sz="2400" i="1" dirty="0" err="1">
                <a:solidFill>
                  <a:schemeClr val="tx1"/>
                </a:solidFill>
              </a:rPr>
              <a:t>iur</a:t>
            </a:r>
            <a:r>
              <a:rPr lang="de-DE" altLang="de-DE" sz="2400" i="1" dirty="0">
                <a:solidFill>
                  <a:schemeClr val="tx1"/>
                </a:solidFill>
              </a:rPr>
              <a:t>. Lutz Gollan</a:t>
            </a: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dirty="0">
                <a:solidFill>
                  <a:schemeClr val="tx1"/>
                </a:solidFill>
              </a:rPr>
              <a:t>Behörde für Inneres und Sport</a:t>
            </a: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dirty="0">
                <a:solidFill>
                  <a:schemeClr val="tx1"/>
                </a:solidFill>
                <a:hlinkClick r:id="rId3"/>
              </a:rPr>
              <a:t>Lutz.Gollan@bis.hamburg.de</a:t>
            </a:r>
            <a:endParaRPr lang="de-DE" altLang="de-DE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smtClean="0">
                <a:solidFill>
                  <a:schemeClr val="tx1"/>
                </a:solidFill>
                <a:hlinkClick r:id="rId4"/>
              </a:rPr>
              <a:t>www.bits-training.de</a:t>
            </a:r>
            <a:r>
              <a:rPr lang="de-DE" altLang="de-DE" sz="2400" smtClean="0">
                <a:solidFill>
                  <a:schemeClr val="tx1"/>
                </a:solidFill>
              </a:rPr>
              <a:t> </a:t>
            </a:r>
            <a:endParaRPr lang="de-DE" altLang="de-DE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dirty="0">
                <a:solidFill>
                  <a:schemeClr val="tx1"/>
                </a:solidFill>
              </a:rPr>
              <a:t>Tel.: 040-42839-3145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572001" y="4048990"/>
            <a:ext cx="4571999" cy="1902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i="1" dirty="0" smtClean="0">
                <a:solidFill>
                  <a:schemeClr val="tx1"/>
                </a:solidFill>
              </a:rPr>
              <a:t>Karten Klick</a:t>
            </a:r>
            <a:endParaRPr lang="de-DE" altLang="de-DE" sz="2400" i="1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dirty="0" smtClean="0">
                <a:solidFill>
                  <a:schemeClr val="tx1"/>
                </a:solidFill>
              </a:rPr>
              <a:t>Kommunal Agentur NRW</a:t>
            </a:r>
            <a:endParaRPr lang="de-DE" altLang="de-DE" sz="24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dirty="0" smtClean="0">
                <a:solidFill>
                  <a:schemeClr val="tx1"/>
                </a:solidFill>
                <a:hlinkClick r:id="rId5"/>
              </a:rPr>
              <a:t>klick</a:t>
            </a:r>
            <a:r>
              <a:rPr lang="de-DE" altLang="de-DE" sz="2400" dirty="0" smtClean="0">
                <a:solidFill>
                  <a:schemeClr val="tx1"/>
                </a:solidFill>
                <a:hlinkClick r:id="rId5"/>
              </a:rPr>
              <a:t>@kommunalagenturnrw.de</a:t>
            </a:r>
            <a:endParaRPr lang="de-DE" altLang="de-DE" sz="24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dirty="0" smtClean="0">
                <a:solidFill>
                  <a:schemeClr val="tx1"/>
                </a:solidFill>
                <a:hlinkClick r:id="rId6"/>
              </a:rPr>
              <a:t>www.kommunalagenturnrw.de</a:t>
            </a:r>
            <a:endParaRPr lang="de-DE" altLang="de-DE" sz="2400" dirty="0" smtClean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de-DE" altLang="de-DE" sz="2400" dirty="0" smtClean="0">
                <a:solidFill>
                  <a:schemeClr val="tx1"/>
                </a:solidFill>
              </a:rPr>
              <a:t>Tel</a:t>
            </a:r>
            <a:r>
              <a:rPr lang="de-DE" altLang="de-DE" sz="2400">
                <a:solidFill>
                  <a:schemeClr val="tx1"/>
                </a:solidFill>
              </a:rPr>
              <a:t>.: </a:t>
            </a:r>
            <a:r>
              <a:rPr lang="de-DE" altLang="de-DE" sz="2400">
                <a:solidFill>
                  <a:schemeClr val="tx1"/>
                </a:solidFill>
              </a:rPr>
              <a:t>0211-43077 107</a:t>
            </a:r>
            <a:endParaRPr lang="de-DE" altLang="de-DE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493454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180000"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endParaRPr lang="de-DE" altLang="de-DE" sz="3600" u="sng" dirty="0">
              <a:latin typeface="Arial" charset="0"/>
            </a:endParaRPr>
          </a:p>
        </p:txBody>
      </p:sp>
      <p:pic>
        <p:nvPicPr>
          <p:cNvPr id="1026" name="Picture 2" descr="http://1.bp.blogspot.com/-gUBc-LX83xI/VUUqPz7zRlI/AAAAAAAAizQ/h2RRpBR0GJY/s1600/password-hack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184" y="1556792"/>
            <a:ext cx="69342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feld 1"/>
          <p:cNvSpPr txBox="1"/>
          <p:nvPr/>
        </p:nvSpPr>
        <p:spPr>
          <a:xfrm>
            <a:off x="1094184" y="6021288"/>
            <a:ext cx="693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hlinkClick r:id="rId5"/>
              </a:rPr>
              <a:t>BBC-Dokumentation „</a:t>
            </a:r>
            <a:r>
              <a:rPr lang="en-US" sz="1100" i="1" dirty="0">
                <a:hlinkClick r:id="rId5"/>
              </a:rPr>
              <a:t>Nick and Margaret: The Trouble with Our Trains </a:t>
            </a:r>
            <a:r>
              <a:rPr lang="de-DE" sz="1100" dirty="0" smtClean="0">
                <a:hlinkClick r:id="rId5"/>
              </a:rPr>
              <a:t>“ vom 29.04.2015</a:t>
            </a:r>
            <a:endParaRPr lang="de-DE" sz="1100" dirty="0"/>
          </a:p>
        </p:txBody>
      </p:sp>
      <p:sp>
        <p:nvSpPr>
          <p:cNvPr id="8" name="Ellipse 7"/>
          <p:cNvSpPr/>
          <p:nvPr/>
        </p:nvSpPr>
        <p:spPr bwMode="auto">
          <a:xfrm>
            <a:off x="2051720" y="2190750"/>
            <a:ext cx="5328592" cy="1310258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5318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4184" y="1696938"/>
            <a:ext cx="6934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493454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„Security </a:t>
            </a:r>
            <a:r>
              <a:rPr lang="de-DE" altLang="de-DE" sz="3600" u="sng" dirty="0" err="1" smtClean="0">
                <a:latin typeface="Arial" charset="0"/>
              </a:rPr>
              <a:t>by</a:t>
            </a:r>
            <a:r>
              <a:rPr lang="de-DE" altLang="de-DE" sz="3600" u="sng" dirty="0" smtClean="0">
                <a:latin typeface="Arial" charset="0"/>
              </a:rPr>
              <a:t> design“ vs. „DAU“</a:t>
            </a:r>
          </a:p>
          <a:p>
            <a:pPr marL="180000"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endParaRPr lang="de-DE" altLang="de-DE" sz="3600" u="sng" dirty="0">
              <a:latin typeface="Arial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094184" y="6021288"/>
            <a:ext cx="6934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dirty="0" smtClean="0">
                <a:hlinkClick r:id="rId3"/>
              </a:rPr>
              <a:t>Fußball-WM 2004, Sicherheitszentrale, Twitter 23.06.2014</a:t>
            </a:r>
            <a:r>
              <a:rPr lang="de-DE" sz="1100" dirty="0" smtClean="0"/>
              <a:t> (Passwort des WLANs: b5a2112014 = brazil2014)</a:t>
            </a:r>
            <a:endParaRPr lang="de-DE" sz="1100" dirty="0"/>
          </a:p>
        </p:txBody>
      </p:sp>
      <p:sp>
        <p:nvSpPr>
          <p:cNvPr id="8" name="Ellipse 7"/>
          <p:cNvSpPr/>
          <p:nvPr/>
        </p:nvSpPr>
        <p:spPr bwMode="auto">
          <a:xfrm>
            <a:off x="6264188" y="2420888"/>
            <a:ext cx="2232248" cy="1310258"/>
          </a:xfrm>
          <a:prstGeom prst="ellipse">
            <a:avLst/>
          </a:prstGeom>
          <a:noFill/>
          <a:ln w="412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600" b="0" i="0" u="none" strike="noStrike" cap="none" normalizeH="0" baseline="0" smtClean="0">
              <a:ln>
                <a:noFill/>
              </a:ln>
              <a:solidFill>
                <a:schemeClr val="tx2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22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5364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Beschäftigtenfehler </a:t>
            </a:r>
            <a:r>
              <a:rPr lang="de-DE" altLang="de-DE" sz="3600" u="sng" dirty="0" smtClean="0">
                <a:latin typeface="Arial" charset="0"/>
              </a:rPr>
              <a:t>weiter auf </a:t>
            </a:r>
            <a:r>
              <a:rPr lang="de-DE" altLang="de-DE" sz="3600" u="sng" dirty="0" smtClean="0">
                <a:latin typeface="Arial" charset="0"/>
              </a:rPr>
              <a:t>Platz 2</a:t>
            </a:r>
          </a:p>
          <a:p>
            <a:pPr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Nach &lt;kes&gt;/MS-Sicherheitsstudie </a:t>
            </a:r>
            <a:r>
              <a:rPr lang="de-DE" altLang="de-DE" sz="2800" dirty="0" smtClean="0">
                <a:latin typeface="Arial" charset="0"/>
              </a:rPr>
              <a:t>2018</a:t>
            </a:r>
            <a:endParaRPr lang="de-DE" altLang="de-DE" sz="2800" dirty="0" smtClean="0">
              <a:latin typeface="Arial" charset="0"/>
            </a:endParaRP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endParaRPr lang="de-DE" altLang="de-DE" sz="2800" dirty="0" smtClean="0">
              <a:latin typeface="Arial" charset="0"/>
            </a:endParaRP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Platz 1 der Topgefährdungen: Malware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u="sng" dirty="0" smtClean="0">
                <a:latin typeface="Arial" charset="0"/>
              </a:rPr>
              <a:t>Platz 2: Irrtum/Nachlässigkeit Mitarbeiter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Weitere Plätze:</a:t>
            </a:r>
          </a:p>
          <a:p>
            <a:pPr marL="1270000" lvl="3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Hacking,</a:t>
            </a:r>
          </a:p>
          <a:p>
            <a:pPr marL="1270000" lvl="3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Dokumentationsmängel</a:t>
            </a:r>
            <a:endParaRPr lang="de-DE" altLang="de-DE" sz="2800" dirty="0" smtClean="0">
              <a:latin typeface="Arial" charset="0"/>
            </a:endParaRPr>
          </a:p>
          <a:p>
            <a:pPr marL="1270000" lvl="3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Softwaremängel</a:t>
            </a:r>
            <a:endParaRPr lang="de-DE" altLang="de-DE" sz="2800" dirty="0" smtClean="0">
              <a:latin typeface="Arial" charset="0"/>
            </a:endParaRPr>
          </a:p>
        </p:txBody>
      </p:sp>
      <p:sp>
        <p:nvSpPr>
          <p:cNvPr id="4099" name="Textfeld 1"/>
          <p:cNvSpPr txBox="1">
            <a:spLocks noChangeArrowheads="1"/>
          </p:cNvSpPr>
          <p:nvPr/>
        </p:nvSpPr>
        <p:spPr bwMode="auto">
          <a:xfrm>
            <a:off x="3635896" y="6308725"/>
            <a:ext cx="51128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800" dirty="0" smtClean="0">
                <a:hlinkClick r:id="rId3"/>
              </a:rPr>
              <a:t>https://www.kes.info/aktuelles/microsoft-studie-2018/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155444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5364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err="1" smtClean="0">
                <a:latin typeface="Arial" charset="0"/>
              </a:rPr>
              <a:t>Ransomware</a:t>
            </a:r>
            <a:endParaRPr lang="de-DE" altLang="de-DE" sz="3600" u="sng" dirty="0" smtClean="0">
              <a:latin typeface="Arial" charset="0"/>
            </a:endParaRPr>
          </a:p>
          <a:p>
            <a:pPr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Nach Umfrage BSI in I/2016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endParaRPr lang="de-DE" altLang="de-DE" sz="2800" dirty="0" smtClean="0">
              <a:latin typeface="Arial" charset="0"/>
            </a:endParaRP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32% </a:t>
            </a:r>
            <a:r>
              <a:rPr lang="de-DE" altLang="de-DE" sz="2800" dirty="0">
                <a:latin typeface="Arial" charset="0"/>
              </a:rPr>
              <a:t>aller befragten Institutionen war </a:t>
            </a:r>
            <a:r>
              <a:rPr lang="de-DE" altLang="de-DE" sz="2800" dirty="0" smtClean="0">
                <a:latin typeface="Arial" charset="0"/>
              </a:rPr>
              <a:t>in den </a:t>
            </a:r>
            <a:r>
              <a:rPr lang="de-DE" altLang="de-DE" sz="2800" dirty="0">
                <a:latin typeface="Arial" charset="0"/>
              </a:rPr>
              <a:t>letzten 6 Monaten von </a:t>
            </a:r>
            <a:r>
              <a:rPr lang="de-DE" altLang="de-DE" sz="2800" dirty="0" err="1">
                <a:latin typeface="Arial" charset="0"/>
              </a:rPr>
              <a:t>Ransomware</a:t>
            </a:r>
            <a:r>
              <a:rPr lang="de-DE" altLang="de-DE" sz="2800" dirty="0">
                <a:latin typeface="Arial" charset="0"/>
              </a:rPr>
              <a:t> </a:t>
            </a:r>
            <a:r>
              <a:rPr lang="de-DE" altLang="de-DE" sz="2800" dirty="0" smtClean="0">
                <a:latin typeface="Arial" charset="0"/>
              </a:rPr>
              <a:t>betroffen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u="sng" dirty="0" smtClean="0">
                <a:latin typeface="Arial" charset="0"/>
              </a:rPr>
              <a:t>Hauptvektor sind E-Mail-Anhänge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76% der Befragten wollen Beschäftigte besser schulen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Mit 41% liegen bessere technische Netzfilter an zweiter Stelle</a:t>
            </a:r>
          </a:p>
        </p:txBody>
      </p:sp>
      <p:sp>
        <p:nvSpPr>
          <p:cNvPr id="4099" name="Textfeld 1"/>
          <p:cNvSpPr txBox="1">
            <a:spLocks noChangeArrowheads="1"/>
          </p:cNvSpPr>
          <p:nvPr/>
        </p:nvSpPr>
        <p:spPr bwMode="auto">
          <a:xfrm>
            <a:off x="3635896" y="6201003"/>
            <a:ext cx="511281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800" dirty="0">
                <a:hlinkClick r:id="rId3"/>
              </a:rPr>
              <a:t>https://www.bsi.bund.de/DE/Presse/Pressemitteilungen/Presse2016/Ransomware_Umfrage_27042016.html</a:t>
            </a:r>
            <a:endParaRPr lang="de-DE" altLang="de-DE" sz="800" dirty="0"/>
          </a:p>
        </p:txBody>
      </p:sp>
    </p:spTree>
    <p:extLst>
      <p:ext uri="{BB962C8B-B14F-4D97-AF65-F5344CB8AC3E}">
        <p14:creationId xmlns:p14="http://schemas.microsoft.com/office/powerpoint/2010/main" val="2214195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956748" cy="5364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„Mitarbeiter schwächstes Glied in IT-Sicherheitskette“</a:t>
            </a:r>
          </a:p>
          <a:p>
            <a:pPr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Bundesdruckerei 2017 „Digitalisierung und IT-Sicherheit“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endParaRPr lang="de-DE" altLang="de-DE" sz="2800" dirty="0" smtClean="0">
              <a:latin typeface="Arial" charset="0"/>
            </a:endParaRP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sz="2800" dirty="0" smtClean="0">
                <a:latin typeface="Arial" charset="0"/>
              </a:rPr>
              <a:t>„Beunruhigender Befund“, dass nur 46% der befragten Unternehmen Mitarbeiter </a:t>
            </a:r>
            <a:r>
              <a:rPr lang="de-DE" sz="2800" dirty="0">
                <a:latin typeface="Arial" charset="0"/>
              </a:rPr>
              <a:t>regelmäßig zur </a:t>
            </a:r>
            <a:r>
              <a:rPr lang="de-DE" sz="2800" dirty="0" smtClean="0">
                <a:latin typeface="Arial" charset="0"/>
              </a:rPr>
              <a:t>IT-Sicherheit schulen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sz="2800" dirty="0" smtClean="0">
                <a:latin typeface="Arial" charset="0"/>
              </a:rPr>
              <a:t>18% planen </a:t>
            </a:r>
            <a:r>
              <a:rPr lang="de-DE" sz="2800" dirty="0">
                <a:latin typeface="Arial" charset="0"/>
              </a:rPr>
              <a:t>solche </a:t>
            </a:r>
            <a:r>
              <a:rPr lang="de-DE" sz="2800" dirty="0" smtClean="0">
                <a:latin typeface="Arial" charset="0"/>
              </a:rPr>
              <a:t>Schulungen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sz="2800" dirty="0" smtClean="0">
                <a:latin typeface="Arial" charset="0"/>
              </a:rPr>
              <a:t>Rückgang </a:t>
            </a:r>
            <a:r>
              <a:rPr lang="de-DE" sz="2800" dirty="0">
                <a:latin typeface="Arial" charset="0"/>
              </a:rPr>
              <a:t>gegenüber </a:t>
            </a:r>
            <a:r>
              <a:rPr lang="de-DE" sz="2800" dirty="0" smtClean="0">
                <a:latin typeface="Arial" charset="0"/>
              </a:rPr>
              <a:t>2016</a:t>
            </a:r>
          </a:p>
          <a:p>
            <a:pPr marL="1270000" lvl="3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sz="2400" dirty="0" smtClean="0">
                <a:latin typeface="Arial" charset="0"/>
              </a:rPr>
              <a:t>55% schulten Mitarbeiter regelmäßig, </a:t>
            </a:r>
          </a:p>
          <a:p>
            <a:pPr marL="1270000" lvl="3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sz="2400" dirty="0" smtClean="0">
                <a:latin typeface="Arial" charset="0"/>
              </a:rPr>
              <a:t>weitere 16% </a:t>
            </a:r>
            <a:r>
              <a:rPr lang="de-DE" sz="2400" smtClean="0">
                <a:latin typeface="Arial" charset="0"/>
              </a:rPr>
              <a:t>beabsichtigten dies</a:t>
            </a:r>
            <a:endParaRPr lang="de-DE" sz="2400" dirty="0" smtClean="0">
              <a:latin typeface="Arial" charset="0"/>
            </a:endParaRPr>
          </a:p>
        </p:txBody>
      </p:sp>
      <p:sp>
        <p:nvSpPr>
          <p:cNvPr id="4099" name="Textfeld 1"/>
          <p:cNvSpPr txBox="1">
            <a:spLocks noChangeArrowheads="1"/>
          </p:cNvSpPr>
          <p:nvPr/>
        </p:nvSpPr>
        <p:spPr bwMode="auto">
          <a:xfrm>
            <a:off x="4067944" y="6308725"/>
            <a:ext cx="468076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800" dirty="0">
                <a:hlinkClick r:id="rId3"/>
              </a:rPr>
              <a:t>https://</a:t>
            </a:r>
            <a:r>
              <a:rPr lang="de-DE" altLang="de-DE" sz="800" dirty="0" smtClean="0">
                <a:hlinkClick r:id="rId3"/>
              </a:rPr>
              <a:t>www.bundesdruckerei.de/de/system/files/dokumente/pdf/Studie-Digitalisierung_und_IT-Sicherheit.pdf</a:t>
            </a:r>
            <a:r>
              <a:rPr lang="de-DE" altLang="de-DE" sz="800" dirty="0" smtClean="0"/>
              <a:t> </a:t>
            </a:r>
            <a:endParaRPr lang="de-DE" altLang="de-DE" sz="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956748" cy="5364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Personelle IT-Sicherheitsmaßnahmen</a:t>
            </a:r>
          </a:p>
          <a:p>
            <a:pPr algn="l">
              <a:lnSpc>
                <a:spcPct val="80000"/>
              </a:lnSpc>
              <a:spcBef>
                <a:spcPts val="300"/>
              </a:spcBef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Nach Umfrage Bundesdruckerei in I/2016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endParaRPr lang="de-DE" altLang="de-DE" sz="2800" dirty="0" smtClean="0">
              <a:latin typeface="Arial" charset="0"/>
            </a:endParaRP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>
                <a:latin typeface="Arial" charset="0"/>
              </a:rPr>
              <a:t>43% sehen mangelndes Sicherheitsbewusstsein als Hürde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55</a:t>
            </a:r>
            <a:r>
              <a:rPr lang="de-DE" altLang="de-DE" sz="2800" dirty="0">
                <a:latin typeface="Arial" charset="0"/>
              </a:rPr>
              <a:t>% befragten Unternehmen </a:t>
            </a:r>
            <a:r>
              <a:rPr lang="de-DE" altLang="de-DE" sz="2800" dirty="0" smtClean="0">
                <a:latin typeface="Arial" charset="0"/>
              </a:rPr>
              <a:t>führen regelmäßig Beschäftigtenschulungen durch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aber 92% </a:t>
            </a:r>
            <a:r>
              <a:rPr lang="de-DE" altLang="de-DE" sz="2800" dirty="0">
                <a:latin typeface="Arial" charset="0"/>
              </a:rPr>
              <a:t>sehen gleichwohl (hohen) </a:t>
            </a:r>
            <a:r>
              <a:rPr lang="de-DE" altLang="de-DE" sz="2800" dirty="0" smtClean="0">
                <a:latin typeface="Arial" charset="0"/>
              </a:rPr>
              <a:t>Verbesserungsbedarf</a:t>
            </a:r>
          </a:p>
        </p:txBody>
      </p:sp>
      <p:sp>
        <p:nvSpPr>
          <p:cNvPr id="4099" name="Textfeld 1"/>
          <p:cNvSpPr txBox="1">
            <a:spLocks noChangeArrowheads="1"/>
          </p:cNvSpPr>
          <p:nvPr/>
        </p:nvSpPr>
        <p:spPr bwMode="auto">
          <a:xfrm>
            <a:off x="1405201" y="6119540"/>
            <a:ext cx="734506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600">
                <a:solidFill>
                  <a:schemeClr val="tx2"/>
                </a:solidFill>
                <a:latin typeface="Arial" charset="0"/>
              </a:defRPr>
            </a:lvl1pPr>
            <a:lvl2pPr marL="742950" indent="-285750" eaLnBrk="0" hangingPunct="0">
              <a:defRPr sz="600">
                <a:solidFill>
                  <a:schemeClr val="tx2"/>
                </a:solidFill>
                <a:latin typeface="Arial" charset="0"/>
              </a:defRPr>
            </a:lvl2pPr>
            <a:lvl3pPr marL="11430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3pPr>
            <a:lvl4pPr marL="16002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4pPr>
            <a:lvl5pPr marL="2057400" indent="-228600" eaLnBrk="0" hangingPunct="0">
              <a:defRPr sz="600">
                <a:solidFill>
                  <a:schemeClr val="tx2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50000"/>
              </a:spcBef>
              <a:spcAft>
                <a:spcPct val="0"/>
              </a:spcAft>
              <a:defRPr sz="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de-DE" altLang="de-DE" sz="800" dirty="0"/>
              <a:t>https://www.bundesdruckerei.de/de/studie-it-sicherheit</a:t>
            </a:r>
          </a:p>
        </p:txBody>
      </p:sp>
    </p:spTree>
    <p:extLst>
      <p:ext uri="{BB962C8B-B14F-4D97-AF65-F5344CB8AC3E}">
        <p14:creationId xmlns:p14="http://schemas.microsoft.com/office/powerpoint/2010/main" val="4125314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47700" y="1052513"/>
            <a:ext cx="7848600" cy="5364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>
              <a:lnSpc>
                <a:spcPct val="80000"/>
              </a:lnSpc>
              <a:spcBef>
                <a:spcPct val="0"/>
              </a:spcBef>
              <a:tabLst>
                <a:tab pos="180975" algn="l"/>
              </a:tabLst>
            </a:pPr>
            <a:r>
              <a:rPr lang="de-DE" altLang="de-DE" sz="3600" u="sng" dirty="0" smtClean="0">
                <a:latin typeface="Arial" charset="0"/>
              </a:rPr>
              <a:t>Maßnahmen</a:t>
            </a:r>
          </a:p>
          <a:p>
            <a:pPr marL="812800" lvl="2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endParaRPr lang="de-DE" altLang="de-DE" sz="2800" dirty="0" smtClean="0">
              <a:latin typeface="Arial" charset="0"/>
            </a:endParaRPr>
          </a:p>
          <a:p>
            <a:pPr marL="812800" lvl="2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Security </a:t>
            </a:r>
            <a:r>
              <a:rPr lang="de-DE" altLang="de-DE" sz="2800" dirty="0" err="1" smtClean="0">
                <a:latin typeface="Arial" charset="0"/>
              </a:rPr>
              <a:t>by</a:t>
            </a:r>
            <a:r>
              <a:rPr lang="de-DE" altLang="de-DE" sz="2800" dirty="0" smtClean="0">
                <a:latin typeface="Arial" charset="0"/>
              </a:rPr>
              <a:t> design</a:t>
            </a:r>
          </a:p>
          <a:p>
            <a:pPr marL="812800" lvl="2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Schulungen (richtige Bedienung)</a:t>
            </a:r>
          </a:p>
          <a:p>
            <a:pPr marL="812800" lvl="2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800" dirty="0" smtClean="0">
                <a:latin typeface="Arial" charset="0"/>
              </a:rPr>
              <a:t>Sensibilisierungen</a:t>
            </a:r>
          </a:p>
          <a:p>
            <a:pPr marL="1270000" lvl="3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dirty="0" smtClean="0">
                <a:latin typeface="Arial" charset="0"/>
              </a:rPr>
              <a:t>Texte/Bilder, z.B. Flyer, Poster, Internet</a:t>
            </a:r>
          </a:p>
          <a:p>
            <a:pPr marL="1270000" lvl="3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dirty="0" smtClean="0">
                <a:latin typeface="Arial" charset="0"/>
              </a:rPr>
              <a:t>Videos, z.B. </a:t>
            </a:r>
            <a:r>
              <a:rPr lang="de-DE" altLang="de-DE" sz="2400" dirty="0" smtClean="0">
                <a:latin typeface="Arial" charset="0"/>
                <a:hlinkClick r:id="rId3"/>
              </a:rPr>
              <a:t>www.enisa.europe.eu</a:t>
            </a:r>
            <a:endParaRPr lang="de-DE" altLang="de-DE" sz="2400" dirty="0" smtClean="0">
              <a:latin typeface="Arial" charset="0"/>
            </a:endParaRPr>
          </a:p>
          <a:p>
            <a:pPr marL="1270000" lvl="3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dirty="0" smtClean="0">
                <a:latin typeface="Arial" charset="0"/>
              </a:rPr>
              <a:t>Präsenzveranstaltungen zentral/dezentral</a:t>
            </a:r>
          </a:p>
          <a:p>
            <a:pPr marL="1270000" lvl="3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dirty="0" smtClean="0">
                <a:latin typeface="Arial" charset="0"/>
              </a:rPr>
              <a:t>E-Learning</a:t>
            </a:r>
          </a:p>
          <a:p>
            <a:pPr marL="1727200" lvl="4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dirty="0" smtClean="0">
                <a:latin typeface="Arial" charset="0"/>
              </a:rPr>
              <a:t>z.B</a:t>
            </a:r>
            <a:r>
              <a:rPr lang="de-DE" altLang="de-DE" sz="2400" dirty="0">
                <a:latin typeface="Arial" charset="0"/>
              </a:rPr>
              <a:t>. </a:t>
            </a:r>
            <a:r>
              <a:rPr lang="de-DE" altLang="de-DE" sz="2400" dirty="0" smtClean="0">
                <a:latin typeface="Arial" charset="0"/>
              </a:rPr>
              <a:t>„Lernwelt Informations-sicherheit </a:t>
            </a:r>
            <a:r>
              <a:rPr lang="de-DE" altLang="de-DE" sz="2400" dirty="0">
                <a:latin typeface="Arial" charset="0"/>
              </a:rPr>
              <a:t>am </a:t>
            </a:r>
            <a:r>
              <a:rPr lang="de-DE" altLang="de-DE" sz="2400" dirty="0" smtClean="0">
                <a:latin typeface="Arial" charset="0"/>
              </a:rPr>
              <a:t>Arbeitsplatz“ der BAkÖV</a:t>
            </a:r>
          </a:p>
          <a:p>
            <a:pPr marL="1727200" lvl="4" indent="-457200" algn="l">
              <a:lnSpc>
                <a:spcPct val="80000"/>
              </a:lnSpc>
              <a:spcBef>
                <a:spcPts val="1200"/>
              </a:spcBef>
              <a:buFontTx/>
              <a:buChar char="•"/>
              <a:tabLst>
                <a:tab pos="180975" algn="l"/>
              </a:tabLst>
            </a:pPr>
            <a:r>
              <a:rPr lang="de-DE" altLang="de-DE" sz="2400" u="sng" dirty="0" smtClean="0">
                <a:latin typeface="Arial" charset="0"/>
              </a:rPr>
              <a:t>Behörden-IT-Sicherheitstraining - BITS</a:t>
            </a:r>
          </a:p>
          <a:p>
            <a:pPr marL="1270000" lvl="3" indent="-457200" algn="l">
              <a:lnSpc>
                <a:spcPct val="80000"/>
              </a:lnSpc>
              <a:spcBef>
                <a:spcPts val="600"/>
              </a:spcBef>
              <a:buFontTx/>
              <a:buChar char="•"/>
              <a:tabLst>
                <a:tab pos="180975" algn="l"/>
              </a:tabLst>
            </a:pPr>
            <a:endParaRPr lang="de-DE" altLang="de-DE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8846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BV - Powerpoint - Masterfolie - quer">
  <a:themeElements>
    <a:clrScheme name="LBV - Powerpoint - Masterfolie - quer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00"/>
      </a:hlink>
      <a:folHlink>
        <a:srgbClr val="B2B2B2"/>
      </a:folHlink>
    </a:clrScheme>
    <a:fontScheme name="LBV - Powerpoint - Masterfolie - quer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de-DE" sz="6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BV - Powerpoint - Masterfolie - quer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BV - Powerpoint - Masterfolie - quer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V - Powerpoint - Masterfolie - quer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V - Powerpoint - Masterfolie - quer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V - Powerpoint - Masterfolie - quer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V - Powerpoint - Masterfolie - quer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V - Powerpoint - Masterfolie - quer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BV - Powerpoint - Masterfolie - quer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00000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LBV - Powerpoint - Masterfolie - quer</Template>
  <TotalTime>0</TotalTime>
  <Words>721</Words>
  <Application>Microsoft Office PowerPoint</Application>
  <PresentationFormat>Bildschirmpräsentation (4:3)</PresentationFormat>
  <Paragraphs>204</Paragraphs>
  <Slides>25</Slides>
  <Notes>25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Folientitel</vt:lpstr>
      </vt:variant>
      <vt:variant>
        <vt:i4>25</vt:i4>
      </vt:variant>
      <vt:variant>
        <vt:lpstr>Zielgruppenorientierte Präsentationen</vt:lpstr>
      </vt:variant>
      <vt:variant>
        <vt:i4>1</vt:i4>
      </vt:variant>
    </vt:vector>
  </HeadingPairs>
  <TitlesOfParts>
    <vt:vector size="27" baseType="lpstr">
      <vt:lpstr>LBV - Powerpoint - Masterfolie - quer</vt:lpstr>
      <vt:lpstr>           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Seminar Sozialhilfe / 1</vt:lpstr>
    </vt:vector>
  </TitlesOfParts>
  <Company>LBV Hamburg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Behörden-IT-Sicherheitstraining BITS</dc:title>
  <dc:creator>Lutz Gollan</dc:creator>
  <cp:lastModifiedBy>Dr. Lutz Gollan</cp:lastModifiedBy>
  <cp:revision>197</cp:revision>
  <cp:lastPrinted>2016-05-03T06:51:11Z</cp:lastPrinted>
  <dcterms:created xsi:type="dcterms:W3CDTF">2008-04-07T18:38:31Z</dcterms:created>
  <dcterms:modified xsi:type="dcterms:W3CDTF">2018-10-08T14:28:46Z</dcterms:modified>
</cp:coreProperties>
</file>